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5143500" type="screen16x9"/>
  <p:notesSz cx="6858000" cy="9144000"/>
  <p:embeddedFontLst>
    <p:embeddedFont>
      <p:font typeface="Montserrat" panose="020B0604020202020204" charset="0"/>
      <p:regular r:id="rId16"/>
      <p:bold r:id="rId17"/>
      <p:italic r:id="rId18"/>
      <p:boldItalic r:id="rId19"/>
    </p:embeddedFont>
    <p:embeddedFont>
      <p:font typeface="Lato" panose="020B0604020202020204" charset="0"/>
      <p:regular r:id="rId20"/>
      <p:bold r:id="rId21"/>
      <p:italic r:id="rId22"/>
      <p:boldItalic r:id="rId23"/>
    </p:embeddedFont>
    <p:embeddedFont>
      <p:font typeface="Roboto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into more detail about each point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Shape 125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" name="Shape 136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37" name="Shape 137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Shape 141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Shape 14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46" name="Shape 14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Shape 1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Shape 16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8" name="Shape 16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9" name="Shape 179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80" name="Shape 1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3" name="Shape 18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6" name="Shape 1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Shape 18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9" name="Shape 18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Shape 195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96" name="Shape 196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Shape 2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18" name="Shape 2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1" name="Shape 221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222" name="Shape 22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3" name="Shape 2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Shape 22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6" name="Shape 226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Shape 23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2" name="Shape 23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" name="Shape 250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2" name="Shape 2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 txBox="1"/>
          <p:nvPr/>
        </p:nvSpPr>
        <p:spPr>
          <a:xfrm>
            <a:off x="234275" y="2920750"/>
            <a:ext cx="3825000" cy="21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2C7A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Patapsco Middle School - 6th Grade</a:t>
            </a: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2C7A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Designed by: The RoboKnights </a:t>
            </a: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2C7A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2017-2018</a:t>
            </a: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2C7A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Harini Devireddy</a:t>
            </a: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2C7A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Pragna Yalamanchili</a:t>
            </a: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2C7A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Srinidhi Akella</a:t>
            </a: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2C7A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Venya Karri</a:t>
            </a: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1" name="Shape 261"/>
          <p:cNvSpPr txBox="1"/>
          <p:nvPr/>
        </p:nvSpPr>
        <p:spPr>
          <a:xfrm>
            <a:off x="3066875" y="902275"/>
            <a:ext cx="5845200" cy="25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0145AC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lang="en" sz="6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" sz="72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7200" baseline="30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6000" baseline="30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endParaRPr sz="6000" baseline="30000">
              <a:solidFill>
                <a:srgbClr val="0145A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aseline="30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(Reduce, Reuse, Recycle)</a:t>
            </a:r>
            <a:endParaRPr sz="3000" baseline="30000">
              <a:solidFill>
                <a:srgbClr val="0145A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Prototype Pitch</a:t>
            </a:r>
            <a:r>
              <a:rPr lang="en" sz="4000" baseline="30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4000" baseline="30000">
              <a:solidFill>
                <a:srgbClr val="0145A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aseline="30000">
                <a:solidFill>
                  <a:srgbClr val="0145AC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>
            <a:spLocks noGrp="1"/>
          </p:cNvSpPr>
          <p:nvPr>
            <p:ph type="title"/>
          </p:nvPr>
        </p:nvSpPr>
        <p:spPr>
          <a:xfrm>
            <a:off x="1077275" y="193075"/>
            <a:ext cx="80667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 baseline="30000"/>
              <a:t>3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 Efficiency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9" name="Shape 329"/>
          <p:cNvPicPr preferRelativeResize="0"/>
          <p:nvPr/>
        </p:nvPicPr>
        <p:blipFill rotWithShape="1">
          <a:blip r:embed="rId3">
            <a:alphaModFix/>
          </a:blip>
          <a:srcRect r="-13250" b="-5097"/>
          <a:stretch/>
        </p:blipFill>
        <p:spPr>
          <a:xfrm>
            <a:off x="1634800" y="775725"/>
            <a:ext cx="6743474" cy="446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>
            <a:spLocks noGrp="1"/>
          </p:cNvSpPr>
          <p:nvPr>
            <p:ph type="title"/>
          </p:nvPr>
        </p:nvSpPr>
        <p:spPr>
          <a:xfrm>
            <a:off x="730225" y="6121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Next Steps for Design that helps User 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5" name="Shape 335"/>
          <p:cNvSpPr txBox="1">
            <a:spLocks noGrp="1"/>
          </p:cNvSpPr>
          <p:nvPr>
            <p:ph type="body" idx="1"/>
          </p:nvPr>
        </p:nvSpPr>
        <p:spPr>
          <a:xfrm>
            <a:off x="1231775" y="1273250"/>
            <a:ext cx="7038900" cy="27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Enabling below capabilities are been considered for future enhancements for multi iteration releases for full blown product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Plastic, cardboard, paper and glass sensor are must have capabilities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Notification to user’s phone with recyclable data is nice to have future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Extend product capabilities from residential to commercial usage.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Monthly reports to user telling them how much they have recycled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Temperature sensor can be used to detect temperature over 80 degrees Fahrenheit  to notify user with  a message on LCD to empty trash from the bin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6" name="Shape 3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Shape 3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6700" y="3778175"/>
            <a:ext cx="2117300" cy="136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>
            <a:spLocks noGrp="1"/>
          </p:cNvSpPr>
          <p:nvPr>
            <p:ph type="title"/>
          </p:nvPr>
        </p:nvSpPr>
        <p:spPr>
          <a:xfrm>
            <a:off x="2049300" y="384150"/>
            <a:ext cx="50454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Any Questions?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3" name="Shape 343"/>
          <p:cNvPicPr preferRelativeResize="0"/>
          <p:nvPr/>
        </p:nvPicPr>
        <p:blipFill>
          <a:blip r:embed="rId3">
            <a:alphaModFix amt="93000"/>
          </a:blip>
          <a:stretch>
            <a:fillRect/>
          </a:stretch>
        </p:blipFill>
        <p:spPr>
          <a:xfrm>
            <a:off x="2282787" y="1298250"/>
            <a:ext cx="4578425" cy="3677075"/>
          </a:xfrm>
          <a:prstGeom prst="rect">
            <a:avLst/>
          </a:prstGeom>
          <a:noFill/>
          <a:ln>
            <a:noFill/>
          </a:ln>
          <a:effectLst>
            <a:outerShdw blurRad="100013" dist="19050" dir="5820000" algn="bl" rotWithShape="0">
              <a:srgbClr val="D9D9D9">
                <a:alpha val="58000"/>
              </a:srgbClr>
            </a:outerShdw>
          </a:effectLst>
        </p:spPr>
      </p:pic>
      <p:pic>
        <p:nvPicPr>
          <p:cNvPr id="344" name="Shape 3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Shape 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175" y="3341975"/>
            <a:ext cx="1926826" cy="18015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1259675" y="4248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Problem Definition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219900" y="1384150"/>
            <a:ext cx="8398500" cy="3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A lot of recyclable items are being thrown into the trash and being sent to landfills everyday,  this creates toxic chemicals that heat up the earth and contributes to global warming.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Another issue with recyclable items in landfills is that they don’t biodegrade quickly. In fact, it takes an average aluminum can takes 200-500 years to biodegrade.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Currently have no device that can restrict recyclable items from intermixing with  the trash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b="1">
                <a:latin typeface="Times New Roman"/>
                <a:ea typeface="Times New Roman"/>
                <a:cs typeface="Times New Roman"/>
                <a:sym typeface="Times New Roman"/>
              </a:rPr>
              <a:t>Bottomline is inability to efficiently segregate recyclable items from trash causes environmental pollution and opportunity lost in saving energy</a:t>
            </a:r>
            <a:endParaRPr sz="14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9" name="Shape 2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Shape 270"/>
          <p:cNvSpPr txBox="1"/>
          <p:nvPr/>
        </p:nvSpPr>
        <p:spPr>
          <a:xfrm>
            <a:off x="1776000" y="4097875"/>
            <a:ext cx="23346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1391600" y="324775"/>
            <a:ext cx="60996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Client and Expectations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Shape 277"/>
          <p:cNvSpPr txBox="1"/>
          <p:nvPr/>
        </p:nvSpPr>
        <p:spPr>
          <a:xfrm>
            <a:off x="231450" y="267900"/>
            <a:ext cx="769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Shape 2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0075" y="1699500"/>
            <a:ext cx="2252875" cy="20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Shape 279"/>
          <p:cNvSpPr txBox="1"/>
          <p:nvPr/>
        </p:nvSpPr>
        <p:spPr>
          <a:xfrm>
            <a:off x="120550" y="1329050"/>
            <a:ext cx="7223100" cy="3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Gemma Evans, the Recycling Coordinator, for Howard County Public Works. 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Market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Howard County Residents (population of 313,414)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Impact</a:t>
            </a:r>
            <a:endParaRPr b="1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Toxic chemicals are leaching into the ground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Indirectly affecting climate change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Reduction in the amount of materials recycled and reused for other purposes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49.9% Diversion rate of materials being diverted from Alpha Ridge Landfill to a recycling facility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1.7% of recycled materials are made of metal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2927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Requirements and expectations for our device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							</a:t>
            </a:r>
            <a:r>
              <a:rPr lang="en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3000" baseline="30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383700" y="1424500"/>
            <a:ext cx="8376600" cy="35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 a tool to  identify recyclable items and restrict recyclable items to be intermixed with  the trash 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Proximity sensing of recyclable items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Needs to be weatherproof and avoid damage from trash inside the container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Needs to have display panel for friendly usability and buzzer prompting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Recyclables should be fed individually to container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Scope is limited for home usage - Needs further improvements for commercial usage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Current Solutions and their Weaknesses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1003350" y="1435125"/>
            <a:ext cx="7627200" cy="3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Below are key findings based on our market research  on existing solutions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There is no distinct product in market that can identify all types of recyclable items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None of the devices in the market, surprisingly is user friendly - don't have display, prompting and notification capabilities.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 device that can identify  recyclable items that settled in trash bin, free flow to trash bin(W/O lid) and thrown into trash bin(with lid).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Bottomline is there is no efficient  device that can restrict recyclable items  from intermixing with trash</a:t>
            </a:r>
            <a:r>
              <a:rPr lang="en" sz="1400" b="1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4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2" name="Shape 2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Shape 293"/>
          <p:cNvSpPr txBox="1"/>
          <p:nvPr/>
        </p:nvSpPr>
        <p:spPr>
          <a:xfrm>
            <a:off x="1776000" y="4097875"/>
            <a:ext cx="23346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Choices Made for Prototype 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9" name="Shape 299"/>
          <p:cNvSpPr txBox="1">
            <a:spLocks noGrp="1"/>
          </p:cNvSpPr>
          <p:nvPr>
            <p:ph type="body" idx="1"/>
          </p:nvPr>
        </p:nvSpPr>
        <p:spPr>
          <a:xfrm>
            <a:off x="1198500" y="1192825"/>
            <a:ext cx="7236900" cy="38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We considered the following solution choices  for protype and selected Design Option 1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1600"/>
              </a:spcBef>
              <a:spcAft>
                <a:spcPts val="0"/>
              </a:spcAft>
              <a:buSzPts val="1300"/>
              <a:buChar char="➢"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Option 1: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A device to identify trash and recyclable items throwing into  the trash bin with lid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Option 2: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A device to identify  recyclable items throwing into  (free flow) the trash bin without  lid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Option 3: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A device to identify  recyclable items from the settled items of the trash </a:t>
            </a: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bin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Given defined timeline we considered the following capabilities for this iteration but it has  foundational framework that can be extendable for future releases.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160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Identification of few selected  recyclable items - metal detection scope only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Individual loading of the items in  trash bin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LCD display for prompts along with buzzer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Lid auto open/close based on identification of items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Residential usage only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Temperature sensor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0" name="Shape 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>
            <a:spLocks noGrp="1"/>
          </p:cNvSpPr>
          <p:nvPr>
            <p:ph type="title"/>
          </p:nvPr>
        </p:nvSpPr>
        <p:spPr>
          <a:xfrm>
            <a:off x="1332875" y="556100"/>
            <a:ext cx="7038900" cy="9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Prototype Demonstration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6" name="Shape 3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Shape 3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825" y="1832225"/>
            <a:ext cx="2479398" cy="1859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Shape 3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5013" y="1832224"/>
            <a:ext cx="1838947" cy="245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Shape 30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6350" y="1811372"/>
            <a:ext cx="1838925" cy="2418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20400" y="1811375"/>
            <a:ext cx="1738986" cy="235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>
            <a:spLocks noGrp="1"/>
          </p:cNvSpPr>
          <p:nvPr>
            <p:ph type="title"/>
          </p:nvPr>
        </p:nvSpPr>
        <p:spPr>
          <a:xfrm>
            <a:off x="1297500" y="906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Advantages of Prototype </a:t>
            </a:r>
            <a:endParaRPr sz="3000"/>
          </a:p>
        </p:txBody>
      </p:sp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472200" y="1004700"/>
            <a:ext cx="7864200" cy="42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       The device has foundational framework with focused capabilities but has potential to be fully extendable to meet broader diversified needs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latin typeface="Times New Roman"/>
                <a:ea typeface="Times New Roman"/>
                <a:cs typeface="Times New Roman"/>
                <a:sym typeface="Times New Roman"/>
              </a:rPr>
              <a:t>Key Advantages</a:t>
            </a:r>
            <a:endParaRPr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160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Minimizes intermixing of recyclable with trash in turn helps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Reduction of  chemical toxic gases generation  from Landfills 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Increased Opportunity in recycling and  energy saving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Real time clock (RTC) with day, date, time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Not expensive product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Scalability of product - Potential to increase the size of the trashcan  without redesigning because the product is part of the lid of the trash can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latin typeface="Times New Roman"/>
                <a:ea typeface="Times New Roman"/>
                <a:cs typeface="Times New Roman"/>
                <a:sym typeface="Times New Roman"/>
              </a:rPr>
              <a:t>Key Strengths</a:t>
            </a:r>
            <a:endParaRPr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160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Supports metal  detection to avoid intermixing with trash and provides recycle opportunity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device is very user friendly - displays a LCD message  and buzzer to prompt user  to recycle the item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If the item is recyclable, the  lid does not automatically open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Displays the temperature inside the trash can on LCD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7" name="Shape 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Advantages/Facts by </a:t>
            </a:r>
            <a:r>
              <a:rPr lang="en">
                <a:solidFill>
                  <a:srgbClr val="FFFFFF"/>
                </a:solidFill>
              </a:rPr>
              <a:t>R</a:t>
            </a:r>
            <a:r>
              <a:rPr lang="en" baseline="30000">
                <a:solidFill>
                  <a:srgbClr val="FFFFFF"/>
                </a:solidFill>
              </a:rPr>
              <a:t>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482100" y="1554000"/>
            <a:ext cx="7854300" cy="35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Below are the additional advantages  by </a:t>
            </a:r>
            <a:r>
              <a:rPr lang="en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1400" baseline="30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One coke can can run a television for 2 hours or power a light bulb for more than 4 hours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Our product had a 90% success rate and would increase the per household average of metal items recycled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Recycling metal items reduces greenhouse gas and carbon emissions compared to using new metal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Recycled metals can continue to be recycled and will not lose their structural value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92% of energy is saved using recycled aluminum.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855</Words>
  <Application>Microsoft Office PowerPoint</Application>
  <PresentationFormat>On-screen Show (16:9)</PresentationFormat>
  <Paragraphs>117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Montserrat</vt:lpstr>
      <vt:lpstr>Lato</vt:lpstr>
      <vt:lpstr>Roboto</vt:lpstr>
      <vt:lpstr>Times New Roman</vt:lpstr>
      <vt:lpstr>Arial</vt:lpstr>
      <vt:lpstr>Focus</vt:lpstr>
      <vt:lpstr>Focus</vt:lpstr>
      <vt:lpstr>PowerPoint Presentation</vt:lpstr>
      <vt:lpstr>Problem Definition </vt:lpstr>
      <vt:lpstr>Client and Expectations</vt:lpstr>
      <vt:lpstr>Requirements and expectations for our device         R3</vt:lpstr>
      <vt:lpstr>Current Solutions and their Weaknesses</vt:lpstr>
      <vt:lpstr>Choices Made for Prototype  </vt:lpstr>
      <vt:lpstr>Prototype Demonstration</vt:lpstr>
      <vt:lpstr>Advantages of Prototype </vt:lpstr>
      <vt:lpstr>Additional Advantages/Facts by R3</vt:lpstr>
      <vt:lpstr>R3 Efficiency</vt:lpstr>
      <vt:lpstr>Next Steps for Design that helps User  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NagendraPrakash Karri</dc:creator>
  <cp:lastModifiedBy>NagendraPrakash Karri</cp:lastModifiedBy>
  <cp:revision>1</cp:revision>
  <dcterms:modified xsi:type="dcterms:W3CDTF">2018-05-05T11:00:24Z</dcterms:modified>
</cp:coreProperties>
</file>